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92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3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9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5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13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73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5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23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70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84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424D2-36C4-4197-B6A7-6E9E076C45A5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6A86C-9BE9-4B63-975A-A1E6BF18A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50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Additional Resources (Probiotics)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  Matt</a:t>
            </a:r>
          </a:p>
          <a:p>
            <a:r>
              <a:rPr lang="en-US" dirty="0" smtClean="0"/>
              <a:t>5/21/2016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61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"/>
            <a:ext cx="8229600" cy="788987"/>
          </a:xfrm>
        </p:spPr>
        <p:txBody>
          <a:bodyPr/>
          <a:lstStyle/>
          <a:p>
            <a:r>
              <a:rPr lang="en-US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optimal Probiotic?</a:t>
            </a:r>
            <a:endParaRPr lang="en-US" b="1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036638"/>
            <a:ext cx="8534400" cy="5287963"/>
          </a:xfrm>
        </p:spPr>
        <p:txBody>
          <a:bodyPr>
            <a:normAutofit/>
          </a:bodyPr>
          <a:lstStyle/>
          <a:p>
            <a:pPr>
              <a:buClrTx/>
              <a:buFont typeface="Arial" pitchFamily="34" charset="0"/>
              <a:buChar char="•"/>
            </a:pPr>
            <a:r>
              <a:rPr lang="en-US" i="1" dirty="0"/>
              <a:t>NO</a:t>
            </a:r>
            <a:r>
              <a:rPr lang="en-US" dirty="0"/>
              <a:t> single probiotic meets the needs in all patients</a:t>
            </a:r>
            <a:endParaRPr lang="en-US" i="1" dirty="0"/>
          </a:p>
          <a:p>
            <a:pPr>
              <a:buClrTx/>
              <a:buFont typeface="Arial" pitchFamily="34" charset="0"/>
              <a:buChar char="•"/>
            </a:pPr>
            <a:r>
              <a:rPr lang="en-US" dirty="0"/>
              <a:t>Consider the disease process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dirty="0"/>
              <a:t>Decision should depend upon: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Metabolic insult of expected insult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Timing of delivery; pre, post, or both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Severity of condition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Expected duration of need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Tolerance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Function of GI tract remaining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dirty="0"/>
              <a:t>Base decision on scientific evaluation of the data</a:t>
            </a:r>
          </a:p>
          <a:p>
            <a:pPr>
              <a:buClrTx/>
              <a:buNone/>
            </a:pPr>
            <a:r>
              <a:rPr lang="en-US" sz="2400" dirty="0"/>
              <a:t>    </a:t>
            </a:r>
          </a:p>
          <a:p>
            <a:pPr>
              <a:buClrTx/>
              <a:buNone/>
            </a:pPr>
            <a:r>
              <a:rPr lang="en-US" sz="2400" dirty="0"/>
              <a:t>-Dr. Martindale, 2010</a:t>
            </a:r>
          </a:p>
        </p:txBody>
      </p:sp>
    </p:spTree>
    <p:extLst>
      <p:ext uri="{BB962C8B-B14F-4D97-AF65-F5344CB8AC3E}">
        <p14:creationId xmlns:p14="http://schemas.microsoft.com/office/powerpoint/2010/main" val="335477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7814"/>
            <a:ext cx="9144000" cy="78898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Summary:                                           Probiotics in Critical Illness</a:t>
            </a:r>
            <a:endParaRPr lang="en-US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47801"/>
            <a:ext cx="8534400" cy="4602163"/>
          </a:xfrm>
        </p:spPr>
        <p:txBody>
          <a:bodyPr>
            <a:normAutofit lnSpcReduction="10000"/>
          </a:bodyPr>
          <a:lstStyle/>
          <a:p>
            <a:pPr>
              <a:buClrTx/>
              <a:buFont typeface="Arial" pitchFamily="34" charset="0"/>
              <a:buChar char="•"/>
            </a:pPr>
            <a:r>
              <a:rPr lang="en-US" sz="2400" dirty="0"/>
              <a:t>Probiotics must be evaluated;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Strain by Strain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Effect by Effect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Disease by Disease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400" dirty="0"/>
              <a:t>Consider the term “Microbial Therapeutics”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400" dirty="0"/>
              <a:t>When choosing a probiotic consider: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Preparation standards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Shipping conditions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Storage Environment</a:t>
            </a:r>
          </a:p>
          <a:p>
            <a:pPr lvl="1">
              <a:buClrTx/>
              <a:buSzPct val="80000"/>
              <a:buFont typeface="Wingdings" pitchFamily="2" charset="2"/>
              <a:buChar char="ü"/>
            </a:pPr>
            <a:r>
              <a:rPr lang="en-US" dirty="0"/>
              <a:t>Claims justification</a:t>
            </a:r>
          </a:p>
          <a:p>
            <a:pPr lvl="2">
              <a:buClrTx/>
              <a:buSzPct val="80000"/>
              <a:buNone/>
            </a:pPr>
            <a:r>
              <a:rPr lang="en-US" dirty="0"/>
              <a:t>- Scientific Data, methods (FISH, 16s rRNA, etc)</a:t>
            </a:r>
          </a:p>
          <a:p>
            <a:pPr>
              <a:buClrTx/>
              <a:buNone/>
            </a:pPr>
            <a:r>
              <a:rPr lang="en-US" sz="2400" dirty="0"/>
              <a:t>-Dr. Martindale, 2010</a:t>
            </a:r>
          </a:p>
        </p:txBody>
      </p:sp>
    </p:spTree>
    <p:extLst>
      <p:ext uri="{BB962C8B-B14F-4D97-AF65-F5344CB8AC3E}">
        <p14:creationId xmlns:p14="http://schemas.microsoft.com/office/powerpoint/2010/main" val="399977231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9214"/>
            <a:ext cx="8229600" cy="788987"/>
          </a:xfrm>
        </p:spPr>
        <p:txBody>
          <a:bodyPr/>
          <a:lstStyle/>
          <a:p>
            <a:r>
              <a:rPr lang="en-US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Guidelines for Use</a:t>
            </a:r>
            <a:endParaRPr lang="en-US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884238"/>
            <a:ext cx="8686800" cy="5287963"/>
          </a:xfrm>
        </p:spPr>
        <p:txBody>
          <a:bodyPr>
            <a:normAutofit lnSpcReduction="10000"/>
          </a:bodyPr>
          <a:lstStyle/>
          <a:p>
            <a:pPr>
              <a:buClrTx/>
              <a:buFont typeface="Arial" pitchFamily="34" charset="0"/>
              <a:buChar char="•"/>
            </a:pPr>
            <a:r>
              <a:rPr lang="en-US" dirty="0"/>
              <a:t>Critically evaluate and use only when data supports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dirty="0"/>
              <a:t>Do not extrapolate from one strain to another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dirty="0"/>
              <a:t>Identify optimal strain, fiber, and commercially available product:</a:t>
            </a:r>
          </a:p>
          <a:p>
            <a:pPr lvl="1">
              <a:buClrTx/>
              <a:buNone/>
            </a:pPr>
            <a:r>
              <a:rPr lang="en-US" dirty="0"/>
              <a:t>	-  Probiotic: 10</a:t>
            </a:r>
            <a:r>
              <a:rPr lang="en-US" baseline="30000" dirty="0"/>
              <a:t>9-11</a:t>
            </a:r>
            <a:r>
              <a:rPr lang="en-US" dirty="0"/>
              <a:t> viable cells per day</a:t>
            </a:r>
          </a:p>
          <a:p>
            <a:pPr lvl="1">
              <a:buClrTx/>
              <a:buNone/>
            </a:pPr>
            <a:r>
              <a:rPr lang="en-US" dirty="0"/>
              <a:t>	-  Prebiotic: 20-30 gm/day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dirty="0"/>
              <a:t>Continued intake of probiotic may be required to maintain benefits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dirty="0"/>
              <a:t>Prebiotic may be excellent option to modify flora   on long term basis</a:t>
            </a:r>
          </a:p>
          <a:p>
            <a:pPr>
              <a:buClrTx/>
              <a:buNone/>
            </a:pPr>
            <a:r>
              <a:rPr lang="en-US" sz="2400" dirty="0"/>
              <a:t>    </a:t>
            </a:r>
          </a:p>
          <a:p>
            <a:pPr>
              <a:buClrTx/>
              <a:buNone/>
            </a:pPr>
            <a:r>
              <a:rPr lang="en-US" sz="2400" dirty="0"/>
              <a:t>-Dr. Martindale, 2010</a:t>
            </a:r>
          </a:p>
        </p:txBody>
      </p:sp>
    </p:spTree>
    <p:extLst>
      <p:ext uri="{BB962C8B-B14F-4D97-AF65-F5344CB8AC3E}">
        <p14:creationId xmlns:p14="http://schemas.microsoft.com/office/powerpoint/2010/main" val="295507904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Additional Resources (Probiotics) </vt:lpstr>
      <vt:lpstr>What is the optimal Probiotic?</vt:lpstr>
      <vt:lpstr>Summary:                                           Probiotics in Critical Illness</vt:lpstr>
      <vt:lpstr>General Guidelines for Use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Additional Resources (Probiotics) </dc:title>
  <dc:creator>John Thomas</dc:creator>
  <cp:lastModifiedBy>John Thomas</cp:lastModifiedBy>
  <cp:revision>1</cp:revision>
  <dcterms:created xsi:type="dcterms:W3CDTF">2016-05-21T19:12:40Z</dcterms:created>
  <dcterms:modified xsi:type="dcterms:W3CDTF">2016-05-21T19:13:09Z</dcterms:modified>
</cp:coreProperties>
</file>